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20.xml" ContentType="application/vnd.ms-office.chartcolorstyle+xml"/>
  <Override PartName="/ppt/charts/style20.xml" ContentType="application/vnd.ms-office.chartstyle+xml"/>
  <Override PartName="/ppt/charts/chartEx10.xml" ContentType="application/vnd.ms-office.chartex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002135\Documents\KLIENT\2017\Helse%20F&#248;rde\7.%20Data%20og%20analyse\171222%20Tidsbruk%20Sjukehus-Legevakt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002135\Documents\KLIENT\2017\Helse%20F&#248;rde\7.%20Data%20og%20analyse\Medarbeidarunders&#248;king%202017.xlsx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C:\Users\NO002135\Documents\KLIENT\2017\Helse%20F&#248;rde\Medarbeidarunders&#248;king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Diagram Km for åra 2000 - 2017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933364399946092E-2"/>
          <c:y val="4.9927545992987266E-2"/>
          <c:w val="0.92249976585824944"/>
          <c:h val="0.81086132507153552"/>
        </c:manualLayout>
      </c:layout>
      <c:lineChart>
        <c:grouping val="standard"/>
        <c:varyColors val="0"/>
        <c:ser>
          <c:idx val="0"/>
          <c:order val="0"/>
          <c:tx>
            <c:strRef>
              <c:f>'Km 2000 - 2010 Dia'!$A$4</c:f>
              <c:strCache>
                <c:ptCount val="1"/>
                <c:pt idx="0">
                  <c:v>Km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372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'Km 2000 - 2010 Dia'!$B$3:$S$3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'Km 2000 - 2010 Dia'!$B$4:$S$4</c:f>
              <c:numCache>
                <c:formatCode>#,##0</c:formatCode>
                <c:ptCount val="18"/>
                <c:pt idx="0">
                  <c:v>1258702</c:v>
                </c:pt>
                <c:pt idx="1">
                  <c:v>1318546</c:v>
                </c:pt>
                <c:pt idx="2">
                  <c:v>1341573</c:v>
                </c:pt>
                <c:pt idx="3">
                  <c:v>1429681</c:v>
                </c:pt>
                <c:pt idx="4">
                  <c:v>1439904</c:v>
                </c:pt>
                <c:pt idx="5">
                  <c:v>1542907</c:v>
                </c:pt>
                <c:pt idx="6">
                  <c:v>1550917</c:v>
                </c:pt>
                <c:pt idx="7">
                  <c:v>1549968</c:v>
                </c:pt>
                <c:pt idx="8">
                  <c:v>1483495</c:v>
                </c:pt>
                <c:pt idx="9">
                  <c:v>1493413</c:v>
                </c:pt>
                <c:pt idx="10">
                  <c:v>1590299</c:v>
                </c:pt>
                <c:pt idx="11">
                  <c:v>1570634</c:v>
                </c:pt>
                <c:pt idx="12">
                  <c:v>1671917</c:v>
                </c:pt>
                <c:pt idx="13">
                  <c:v>1638562</c:v>
                </c:pt>
                <c:pt idx="14">
                  <c:v>1765135</c:v>
                </c:pt>
                <c:pt idx="15">
                  <c:v>1737284</c:v>
                </c:pt>
                <c:pt idx="16">
                  <c:v>1679765</c:v>
                </c:pt>
                <c:pt idx="17">
                  <c:v>1631147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6C-4AE8-8656-5DF07D7914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86624"/>
        <c:axId val="32997760"/>
      </c:lineChart>
      <c:catAx>
        <c:axId val="3298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997760"/>
        <c:crosses val="autoZero"/>
        <c:auto val="1"/>
        <c:lblAlgn val="ctr"/>
        <c:lblOffset val="100"/>
        <c:noMultiLvlLbl val="0"/>
      </c:catAx>
      <c:valAx>
        <c:axId val="32997760"/>
        <c:scaling>
          <c:orientation val="minMax"/>
          <c:min val="1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9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[171222 Tidsbruk Sjukehus-Legevakt(1).xlsx]Analyse tidsbruk per mnd!PivotTable5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'Analyse tidsbruk per mnd'!$B$22:$B$23</c:f>
              <c:strCache>
                <c:ptCount val="1"/>
                <c:pt idx="0">
                  <c:v>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mnd'!$B$24:$B$36</c:f>
              <c:numCache>
                <c:formatCode>[$-F400]h:mm:ss\ AM/PM</c:formatCode>
                <c:ptCount val="12"/>
                <c:pt idx="0">
                  <c:v>2.0517405817835017E-2</c:v>
                </c:pt>
                <c:pt idx="1">
                  <c:v>1.9346158803815423E-2</c:v>
                </c:pt>
                <c:pt idx="2">
                  <c:v>1.8372715247715259E-2</c:v>
                </c:pt>
                <c:pt idx="3">
                  <c:v>2.0106229372937316E-2</c:v>
                </c:pt>
                <c:pt idx="4">
                  <c:v>2.0298672566371707E-2</c:v>
                </c:pt>
                <c:pt idx="5">
                  <c:v>1.8804529124967918E-2</c:v>
                </c:pt>
                <c:pt idx="6">
                  <c:v>1.9615719980069793E-2</c:v>
                </c:pt>
                <c:pt idx="7">
                  <c:v>2.0973818646232444E-2</c:v>
                </c:pt>
                <c:pt idx="8">
                  <c:v>1.8952201007690295E-2</c:v>
                </c:pt>
                <c:pt idx="9">
                  <c:v>2.0535437944908707E-2</c:v>
                </c:pt>
                <c:pt idx="10">
                  <c:v>2.0210399186371724E-2</c:v>
                </c:pt>
                <c:pt idx="11">
                  <c:v>2.0479641131815052E-2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09-4E91-9B5B-842E10505222}"/>
            </c:ext>
          </c:extLst>
        </c:ser>
        <c:ser>
          <c:idx val="1"/>
          <c:order val="1"/>
          <c:tx>
            <c:strRef>
              <c:f>'Analyse tidsbruk per mnd'!$C$22:$C$23</c:f>
              <c:strCache>
                <c:ptCount val="1"/>
                <c:pt idx="0">
                  <c:v>Lærdal legekontor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mnd'!$C$24:$C$36</c:f>
              <c:numCache>
                <c:formatCode>[$-F400]h:mm:ss\ AM/PM</c:formatCode>
                <c:ptCount val="12"/>
                <c:pt idx="0">
                  <c:v>3.2465277777777773E-2</c:v>
                </c:pt>
                <c:pt idx="1">
                  <c:v>1.6435185185185188E-2</c:v>
                </c:pt>
                <c:pt idx="2">
                  <c:v>1.5740740740740739E-2</c:v>
                </c:pt>
                <c:pt idx="3">
                  <c:v>2.8993055555555557E-2</c:v>
                </c:pt>
                <c:pt idx="4">
                  <c:v>2.5925925925925925E-2</c:v>
                </c:pt>
                <c:pt idx="5">
                  <c:v>2.569444444444444E-2</c:v>
                </c:pt>
                <c:pt idx="6">
                  <c:v>2.0486111111111111E-2</c:v>
                </c:pt>
                <c:pt idx="7">
                  <c:v>8.6805555555555559E-3</c:v>
                </c:pt>
                <c:pt idx="8">
                  <c:v>1.388888888888889E-2</c:v>
                </c:pt>
                <c:pt idx="9">
                  <c:v>1.9675925925925927E-2</c:v>
                </c:pt>
                <c:pt idx="10">
                  <c:v>2.1944444444444444E-2</c:v>
                </c:pt>
                <c:pt idx="11">
                  <c:v>1.1805555555555557E-2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09-4E91-9B5B-842E10505222}"/>
            </c:ext>
          </c:extLst>
        </c:ser>
        <c:ser>
          <c:idx val="2"/>
          <c:order val="2"/>
          <c:tx>
            <c:strRef>
              <c:f>'Analyse tidsbruk per mnd'!$D$22:$D$23</c:f>
              <c:strCache>
                <c:ptCount val="1"/>
                <c:pt idx="0">
                  <c:v>Lærdal Sjukehus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mnd'!$D$24:$D$36</c:f>
              <c:numCache>
                <c:formatCode>[$-F400]h:mm:ss\ AM/PM</c:formatCode>
                <c:ptCount val="12"/>
                <c:pt idx="0">
                  <c:v>2.3341503267973854E-2</c:v>
                </c:pt>
                <c:pt idx="1">
                  <c:v>1.7752347417840375E-2</c:v>
                </c:pt>
                <c:pt idx="2">
                  <c:v>2.0977011494252872E-2</c:v>
                </c:pt>
                <c:pt idx="3">
                  <c:v>1.9370567375886535E-2</c:v>
                </c:pt>
                <c:pt idx="4">
                  <c:v>1.8628167641325535E-2</c:v>
                </c:pt>
                <c:pt idx="5">
                  <c:v>1.6370506535947706E-2</c:v>
                </c:pt>
                <c:pt idx="6">
                  <c:v>1.7904202279202277E-2</c:v>
                </c:pt>
                <c:pt idx="7">
                  <c:v>2.368659420289855E-2</c:v>
                </c:pt>
                <c:pt idx="8">
                  <c:v>1.9462025316455692E-2</c:v>
                </c:pt>
                <c:pt idx="9">
                  <c:v>1.7532467532467531E-2</c:v>
                </c:pt>
                <c:pt idx="10">
                  <c:v>1.7312091503267978E-2</c:v>
                </c:pt>
                <c:pt idx="11">
                  <c:v>1.7930555555555554E-2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09-4E91-9B5B-842E10505222}"/>
            </c:ext>
          </c:extLst>
        </c:ser>
        <c:ser>
          <c:idx val="3"/>
          <c:order val="3"/>
          <c:tx>
            <c:strRef>
              <c:f>'Analyse tidsbruk per mnd'!$E$22:$E$23</c:f>
              <c:strCache>
                <c:ptCount val="1"/>
                <c:pt idx="0">
                  <c:v>Nordfjord legevakt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mnd'!$E$24:$E$36</c:f>
              <c:numCache>
                <c:formatCode>[$-F400]h:mm:ss\ AM/PM</c:formatCode>
                <c:ptCount val="12"/>
                <c:pt idx="0">
                  <c:v>3.1597222222222235E-2</c:v>
                </c:pt>
                <c:pt idx="1">
                  <c:v>3.1985294117647056E-2</c:v>
                </c:pt>
                <c:pt idx="2">
                  <c:v>2.8506944444444449E-2</c:v>
                </c:pt>
                <c:pt idx="3">
                  <c:v>2.7814327485380118E-2</c:v>
                </c:pt>
                <c:pt idx="4">
                  <c:v>2.8958333333333336E-2</c:v>
                </c:pt>
                <c:pt idx="5">
                  <c:v>3.2847222222222229E-2</c:v>
                </c:pt>
                <c:pt idx="6">
                  <c:v>3.106368563685637E-2</c:v>
                </c:pt>
                <c:pt idx="7">
                  <c:v>2.7669270833333329E-2</c:v>
                </c:pt>
                <c:pt idx="8">
                  <c:v>2.881944444444445E-2</c:v>
                </c:pt>
                <c:pt idx="9">
                  <c:v>2.2777777777777775E-2</c:v>
                </c:pt>
                <c:pt idx="10">
                  <c:v>2.6080246913580248E-2</c:v>
                </c:pt>
                <c:pt idx="11">
                  <c:v>3.5347222222222217E-2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709-4E91-9B5B-842E10505222}"/>
            </c:ext>
          </c:extLst>
        </c:ser>
        <c:ser>
          <c:idx val="4"/>
          <c:order val="4"/>
          <c:tx>
            <c:strRef>
              <c:f>'Analyse tidsbruk per mnd'!$F$22:$F$23</c:f>
              <c:strCache>
                <c:ptCount val="1"/>
                <c:pt idx="0">
                  <c:v>Nordfjord sjukehus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mnd'!$F$24:$F$36</c:f>
              <c:numCache>
                <c:formatCode>[$-F400]h:mm:ss\ AM/PM</c:formatCode>
                <c:ptCount val="12"/>
                <c:pt idx="0">
                  <c:v>1.6902642934196327E-2</c:v>
                </c:pt>
                <c:pt idx="1">
                  <c:v>1.6109664351851859E-2</c:v>
                </c:pt>
                <c:pt idx="2">
                  <c:v>2.1167200854700859E-2</c:v>
                </c:pt>
                <c:pt idx="3">
                  <c:v>1.7833619702176399E-2</c:v>
                </c:pt>
                <c:pt idx="4">
                  <c:v>2.1313001145475376E-2</c:v>
                </c:pt>
                <c:pt idx="5">
                  <c:v>2.1192259675405743E-2</c:v>
                </c:pt>
                <c:pt idx="6">
                  <c:v>1.8028586839266451E-2</c:v>
                </c:pt>
                <c:pt idx="7">
                  <c:v>1.9379844961240306E-2</c:v>
                </c:pt>
                <c:pt idx="8">
                  <c:v>1.8455615942028984E-2</c:v>
                </c:pt>
                <c:pt idx="9">
                  <c:v>1.8719474969474969E-2</c:v>
                </c:pt>
                <c:pt idx="10">
                  <c:v>1.8402777777777775E-2</c:v>
                </c:pt>
                <c:pt idx="11">
                  <c:v>1.8618972746331234E-2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709-4E91-9B5B-842E10505222}"/>
            </c:ext>
          </c:extLst>
        </c:ser>
        <c:ser>
          <c:idx val="5"/>
          <c:order val="5"/>
          <c:tx>
            <c:strRef>
              <c:f>'Analyse tidsbruk per mnd'!$G$22:$G$23</c:f>
              <c:strCache>
                <c:ptCount val="1"/>
                <c:pt idx="0">
                  <c:v>Sogndal legekontor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mnd'!$G$24:$G$36</c:f>
              <c:numCache>
                <c:formatCode>[$-F400]h:mm:ss\ AM/PM</c:formatCode>
                <c:ptCount val="12"/>
                <c:pt idx="0">
                  <c:v>1.6840277777777777E-2</c:v>
                </c:pt>
                <c:pt idx="1">
                  <c:v>2.2762345679012346E-2</c:v>
                </c:pt>
                <c:pt idx="2">
                  <c:v>2.1428571428571429E-2</c:v>
                </c:pt>
                <c:pt idx="3">
                  <c:v>1.666666666666667E-2</c:v>
                </c:pt>
                <c:pt idx="4">
                  <c:v>2.5892857142857145E-2</c:v>
                </c:pt>
                <c:pt idx="5">
                  <c:v>2.3958333333333331E-2</c:v>
                </c:pt>
                <c:pt idx="6">
                  <c:v>2.4537037037037038E-2</c:v>
                </c:pt>
                <c:pt idx="7">
                  <c:v>3.2986111111111119E-2</c:v>
                </c:pt>
                <c:pt idx="8">
                  <c:v>2.3412698412698409E-2</c:v>
                </c:pt>
                <c:pt idx="9">
                  <c:v>3.5802469135802463E-2</c:v>
                </c:pt>
                <c:pt idx="10">
                  <c:v>2.9253472222222222E-2</c:v>
                </c:pt>
                <c:pt idx="11">
                  <c:v>1.909722222222222E-2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709-4E91-9B5B-842E10505222}"/>
            </c:ext>
          </c:extLst>
        </c:ser>
        <c:ser>
          <c:idx val="6"/>
          <c:order val="6"/>
          <c:tx>
            <c:strRef>
              <c:f>'Analyse tidsbruk per mnd'!$H$22:$H$23</c:f>
              <c:strCache>
                <c:ptCount val="1"/>
                <c:pt idx="0">
                  <c:v>SYS IKL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'Analyse tidsbruk per mnd'!$A$24:$A$36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'Analyse tidsbruk per mnd'!$H$24:$H$36</c:f>
              <c:numCache>
                <c:formatCode>[$-F400]h:mm:ss\ AM/PM</c:formatCode>
                <c:ptCount val="12"/>
                <c:pt idx="0">
                  <c:v>2.3507882882882886E-2</c:v>
                </c:pt>
                <c:pt idx="1">
                  <c:v>1.9055555555555558E-2</c:v>
                </c:pt>
                <c:pt idx="2">
                  <c:v>1.5938346883468835E-2</c:v>
                </c:pt>
                <c:pt idx="3">
                  <c:v>1.8179824561403504E-2</c:v>
                </c:pt>
                <c:pt idx="4">
                  <c:v>1.8581349206349206E-2</c:v>
                </c:pt>
                <c:pt idx="5">
                  <c:v>2.1367521367521368E-2</c:v>
                </c:pt>
                <c:pt idx="6">
                  <c:v>2.5057870370370373E-2</c:v>
                </c:pt>
                <c:pt idx="7">
                  <c:v>2.1754535147392291E-2</c:v>
                </c:pt>
                <c:pt idx="8">
                  <c:v>1.7094907407407409E-2</c:v>
                </c:pt>
                <c:pt idx="9">
                  <c:v>1.5709175084175075E-2</c:v>
                </c:pt>
                <c:pt idx="10">
                  <c:v>1.7383512544802866E-2</c:v>
                </c:pt>
                <c:pt idx="11">
                  <c:v>1.8891460905349794E-2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709-4E91-9B5B-842E10505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0384"/>
        <c:axId val="119686272"/>
      </c:lineChart>
      <c:catAx>
        <c:axId val="1196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nb-NO"/>
          </a:p>
        </c:txPr>
        <c:crossAx val="119686272"/>
        <c:crosses val="autoZero"/>
        <c:auto val="1"/>
        <c:lblAlgn val="ctr"/>
        <c:lblOffset val="100"/>
        <c:noMultiLvlLbl val="0"/>
      </c:catAx>
      <c:valAx>
        <c:axId val="1196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h: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nb-NO"/>
          </a:p>
        </c:txPr>
        <c:crossAx val="11968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rgbClr val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nb-NO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'Oversikt alle svar'!$O$98:$O$102</c:f>
              <c:strCache>
                <c:ptCount val="5"/>
                <c:pt idx="0">
                  <c:v>Manglande tilgang og kapasitet</c:v>
                </c:pt>
                <c:pt idx="1">
                  <c:v>Manglande kompetanse</c:v>
                </c:pt>
                <c:pt idx="2">
                  <c:v>Uavklarte pasientforløp</c:v>
                </c:pt>
                <c:pt idx="3">
                  <c:v>Manglande samarbeid mellom aktørane</c:v>
                </c:pt>
                <c:pt idx="4">
                  <c:v>Anna</c:v>
                </c:pt>
              </c:strCache>
            </c:strRef>
          </c:cat>
          <c:val>
            <c:numRef>
              <c:f>'Oversikt alle svar'!$N$98:$N$102</c:f>
              <c:numCache>
                <c:formatCode>0%</c:formatCode>
                <c:ptCount val="5"/>
                <c:pt idx="0">
                  <c:v>0.20987654320987653</c:v>
                </c:pt>
                <c:pt idx="1">
                  <c:v>6.1728395061728392E-2</c:v>
                </c:pt>
                <c:pt idx="2">
                  <c:v>0.34567901234567899</c:v>
                </c:pt>
                <c:pt idx="3">
                  <c:v>0.38271604938271603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4-473B-B096-B6892C629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25110912"/>
        <c:axId val="125113856"/>
      </c:barChart>
      <c:catAx>
        <c:axId val="1251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113856"/>
        <c:crosses val="autoZero"/>
        <c:auto val="1"/>
        <c:lblAlgn val="ctr"/>
        <c:lblOffset val="100"/>
        <c:noMultiLvlLbl val="0"/>
      </c:catAx>
      <c:valAx>
        <c:axId val="125113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511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'Oversikt alle svar'!$BB$28:$BB$33</cx:f>
        <cx:lvl ptCount="6">
          <cx:pt idx="0">Kompetanseutvikling</cx:pt>
          <cx:pt idx="1">Arbeidstidsordningar</cx:pt>
          <cx:pt idx="2">Løn</cx:pt>
          <cx:pt idx="3">Psykososialt arbeidsmiljø</cx:pt>
          <cx:pt idx="4">Fysisk arbeidsmiljø</cx:pt>
          <cx:pt idx="5">Sjukefråvær, helse trivsel</cx:pt>
        </cx:lvl>
      </cx:strDim>
      <cx:numDim type="val">
        <cx:f>'Oversikt alle svar'!$BC$28:$BC$33</cx:f>
        <cx:lvl ptCount="6" formatCode="0\ %">
          <cx:pt idx="0">0.42499999999999999</cx:pt>
          <cx:pt idx="1">0.125</cx:pt>
          <cx:pt idx="2">0.13750000000000001</cx:pt>
          <cx:pt idx="3">0.16250000000000001</cx:pt>
          <cx:pt idx="4">0.14999999999999999</cx:pt>
          <cx:pt idx="5">0.13750000000000001</cx:pt>
        </cx:lvl>
      </cx:numDim>
    </cx:data>
  </cx:chartData>
  <cx:chart>
    <cx:plotArea>
      <cx:plotAreaRegion>
        <cx:series layoutId="waterfall" uniqueId="{99C72BFA-4FC5-4A6E-932F-A7CED5FD4583}">
          <cx:spPr>
            <a:solidFill>
              <a:schemeClr val="bg2">
                <a:lumMod val="90000"/>
              </a:schemeClr>
            </a:solidFill>
          </cx:spPr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>
                  <a:solidFill>
                    <a:srgbClr val="000000"/>
                  </a:solidFill>
                </a:endParaRPr>
              </a:p>
            </cx:txPr>
            <cx:visibility seriesName="0" categoryName="0" value="1"/>
            <cx:dataLabel idx="0" pos="out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r>
                    <a:rPr lang="en-US" b="1">
                      <a:solidFill>
                        <a:srgbClr val="FF0000"/>
                      </a:solidFill>
                    </a:rPr>
                    <a:t>43 %</a:t>
                  </a:r>
                </a:p>
              </cx:txPr>
            </cx:dataLabel>
          </cx:dataLabels>
          <cx:dataId val="0"/>
          <cx:layoutPr>
            <cx:visibility connectorLines="1"/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rgbClr val="000000"/>
                </a:solidFill>
              </a:defRPr>
            </a:pPr>
            <a:endParaRPr lang="en-US">
              <a:solidFill>
                <a:srgbClr val="000000"/>
              </a:solidFill>
            </a:endParaRPr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rgbClr val="000000"/>
                </a:solidFill>
              </a:defRPr>
            </a:pPr>
            <a:endParaRPr lang="en-US">
              <a:solidFill>
                <a:srgbClr val="000000"/>
              </a:solidFill>
            </a:endParaRPr>
          </a:p>
        </cx:txPr>
      </cx:axis>
    </cx:plotArea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20.xml><?xml version="1.0" encoding="utf-8"?>
<cs:chartStyle xmlns:cs="http://schemas.microsoft.com/office/drawing/2012/chartStyle" xmlns:a="http://schemas.openxmlformats.org/drawingml/2006/main" id="3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  <cs:bodyPr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0.80813</cdr:x>
      <cdr:y>0.00818</cdr:y>
    </cdr:from>
    <cdr:to>
      <cdr:x>1</cdr:x>
      <cdr:y>0.04092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8705850" y="47626"/>
          <a:ext cx="20669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n-NO" sz="800"/>
            <a:t>2017 =</a:t>
          </a:r>
          <a:r>
            <a:rPr lang="nn-NO" sz="800" baseline="0"/>
            <a:t> prognose ut frå km pr 01.10.2017</a:t>
          </a:r>
          <a:endParaRPr lang="nn-NO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A6C0-BCFC-4915-A91F-5CE17CC2A7CB}" type="datetimeFigureOut">
              <a:rPr lang="nb-NO" smtClean="0"/>
              <a:t>29.01.2018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534B-33FC-4564-A0B2-6B0EA47C5D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71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0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4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7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5" y="1628418"/>
            <a:ext cx="7675197" cy="784822"/>
          </a:xfrm>
          <a:prstGeom prst="rect">
            <a:avLst/>
          </a:prstGeom>
        </p:spPr>
        <p:txBody>
          <a:bodyPr wrap="square" lIns="91431" tIns="45716" rIns="91431" bIns="45716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2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2" name="Bilde 2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" name="Bilde 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0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252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3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3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5" y="1628418"/>
            <a:ext cx="7675197" cy="784822"/>
          </a:xfrm>
          <a:prstGeom prst="rect">
            <a:avLst/>
          </a:prstGeom>
        </p:spPr>
        <p:txBody>
          <a:bodyPr wrap="square" lIns="91431" tIns="45716" rIns="91431" bIns="45716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614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52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>
            <a:lvl1pPr marL="285722" indent="-285722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 lIns="91431" tIns="45716" rIns="91431" bIns="45716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70"/>
            <a:ext cx="6388100" cy="646323"/>
          </a:xfrm>
          <a:prstGeom prst="rect">
            <a:avLst/>
          </a:prstGeom>
        </p:spPr>
        <p:txBody>
          <a:bodyPr wrap="square" lIns="91431" tIns="45716" rIns="91431" bIns="45716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51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100"/>
            <a:ext cx="8021144" cy="461657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3"/>
            <a:ext cx="6388100" cy="646323"/>
          </a:xfrm>
          <a:prstGeom prst="rect">
            <a:avLst/>
          </a:prstGeom>
        </p:spPr>
        <p:txBody>
          <a:bodyPr wrap="square" lIns="91431" tIns="45716" rIns="91431" bIns="45716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2" name="Bilde 2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66902"/>
            <a:ext cx="8021145" cy="2234450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3"/>
            <a:ext cx="6388100" cy="646323"/>
          </a:xfrm>
          <a:prstGeom prst="rect">
            <a:avLst/>
          </a:prstGeom>
        </p:spPr>
        <p:txBody>
          <a:bodyPr wrap="square" lIns="91431" tIns="45716" rIns="91431" bIns="45716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" name="Bilde 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31" tIns="45716" rIns="91431" bIns="45716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75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920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51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457154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5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25712" y="1038137"/>
            <a:ext cx="7675197" cy="1446542"/>
          </a:xfrm>
        </p:spPr>
        <p:txBody>
          <a:bodyPr/>
          <a:lstStyle/>
          <a:p>
            <a:r>
              <a:rPr lang="nn-NO" sz="4400" dirty="0" smtClean="0"/>
              <a:t>Status prosjekt</a:t>
            </a:r>
            <a:br>
              <a:rPr lang="nn-NO" sz="4400" dirty="0" smtClean="0"/>
            </a:br>
            <a:r>
              <a:rPr lang="nn-NO" sz="4400" dirty="0" err="1" smtClean="0"/>
              <a:t>prehospitale</a:t>
            </a:r>
            <a:r>
              <a:rPr lang="nn-NO" sz="4400" dirty="0" smtClean="0"/>
              <a:t> tenester</a:t>
            </a:r>
            <a:endParaRPr lang="nn-NO" sz="4400" dirty="0"/>
          </a:p>
        </p:txBody>
      </p:sp>
    </p:spTree>
    <p:extLst>
      <p:ext uri="{BB962C8B-B14F-4D97-AF65-F5344CB8AC3E}">
        <p14:creationId xmlns:p14="http://schemas.microsoft.com/office/powerpoint/2010/main" val="3534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155605" y="229612"/>
            <a:ext cx="3524045" cy="2781575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71475" y="1075885"/>
            <a:ext cx="6388100" cy="1754326"/>
          </a:xfrm>
        </p:spPr>
        <p:txBody>
          <a:bodyPr/>
          <a:lstStyle/>
          <a:p>
            <a:r>
              <a:rPr lang="nb-NO" dirty="0" smtClean="0"/>
              <a:t>Gode </a:t>
            </a:r>
            <a:r>
              <a:rPr lang="nb-NO" dirty="0" err="1" smtClean="0"/>
              <a:t>løysingar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andre </a:t>
            </a:r>
            <a:r>
              <a:rPr lang="nb-NO" dirty="0" err="1" smtClean="0"/>
              <a:t>stadar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>Eksempel: Kvite </a:t>
            </a:r>
            <a:r>
              <a:rPr lang="nb-NO" dirty="0" err="1" smtClean="0"/>
              <a:t>bilar</a:t>
            </a:r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7" name="Rektangel 6"/>
          <p:cNvSpPr/>
          <p:nvPr/>
        </p:nvSpPr>
        <p:spPr>
          <a:xfrm>
            <a:off x="4623759" y="3919055"/>
            <a:ext cx="4055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b-NO" dirty="0">
                <a:solidFill>
                  <a:srgbClr val="00338D"/>
                </a:solidFill>
              </a:rPr>
              <a:t>«Ambulansetjenesten bør utvikles til å bli en mer differensiert tjeneste. Utvalget foreslår etablering av syketransportbiler og viser til at dette er en kostnadseffektiv tjeneste som avlaster akuttoppdragene.</a:t>
            </a:r>
          </a:p>
          <a:p>
            <a:pPr defTabSz="457200"/>
            <a:r>
              <a:rPr lang="nb-NO" dirty="0">
                <a:solidFill>
                  <a:srgbClr val="00338D"/>
                </a:solidFill>
              </a:rPr>
              <a:t>Tjenesten er aktuell i områder med</a:t>
            </a:r>
          </a:p>
          <a:p>
            <a:pPr defTabSz="457200"/>
            <a:r>
              <a:rPr lang="nb-NO" dirty="0">
                <a:solidFill>
                  <a:srgbClr val="00338D"/>
                </a:solidFill>
              </a:rPr>
              <a:t>tilstrekkelig pasientgrunnlag.»</a:t>
            </a:r>
            <a:endParaRPr lang="nn-NO" dirty="0">
              <a:solidFill>
                <a:srgbClr val="00338D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76246"/>
            <a:ext cx="3481754" cy="27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199" y="1531714"/>
            <a:ext cx="8021144" cy="461665"/>
          </a:xfrm>
        </p:spPr>
        <p:txBody>
          <a:bodyPr/>
          <a:lstStyle/>
          <a:p>
            <a:r>
              <a:rPr lang="nb-NO" dirty="0" smtClean="0"/>
              <a:t>Ulike </a:t>
            </a:r>
            <a:r>
              <a:rPr lang="nb-NO" dirty="0" err="1"/>
              <a:t>lokalisasjonar</a:t>
            </a:r>
            <a:r>
              <a:rPr lang="nb-NO" dirty="0"/>
              <a:t> </a:t>
            </a:r>
            <a:r>
              <a:rPr lang="nb-NO" dirty="0" smtClean="0"/>
              <a:t>per </a:t>
            </a:r>
            <a:r>
              <a:rPr lang="nb-NO" dirty="0" err="1"/>
              <a:t>månad</a:t>
            </a:r>
            <a:r>
              <a:rPr lang="nb-NO" dirty="0"/>
              <a:t> 2017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240145"/>
            <a:ext cx="8464609" cy="1077218"/>
          </a:xfrm>
        </p:spPr>
        <p:txBody>
          <a:bodyPr/>
          <a:lstStyle/>
          <a:p>
            <a:pPr algn="ctr"/>
            <a:r>
              <a:rPr lang="nb-NO" dirty="0" err="1" smtClean="0"/>
              <a:t>Snittid</a:t>
            </a:r>
            <a:r>
              <a:rPr lang="nb-NO" dirty="0" smtClean="0"/>
              <a:t> innomhus </a:t>
            </a:r>
            <a:br>
              <a:rPr lang="nb-NO" dirty="0" smtClean="0"/>
            </a:br>
            <a:r>
              <a:rPr lang="nb-NO" sz="2800" dirty="0" smtClean="0"/>
              <a:t>(tid før </a:t>
            </a:r>
            <a:r>
              <a:rPr lang="nb-NO" sz="2800" dirty="0" err="1" smtClean="0"/>
              <a:t>ambulansane</a:t>
            </a:r>
            <a:r>
              <a:rPr lang="nb-NO" sz="2800" dirty="0" smtClean="0"/>
              <a:t> er ute att på vegen)</a:t>
            </a:r>
            <a:endParaRPr lang="nb-NO" sz="2800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68396"/>
              </p:ext>
            </p:extLst>
          </p:nvPr>
        </p:nvGraphicFramePr>
        <p:xfrm>
          <a:off x="457199" y="2017680"/>
          <a:ext cx="8464609" cy="459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1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8115300" cy="923330"/>
          </a:xfrm>
        </p:spPr>
        <p:txBody>
          <a:bodyPr/>
          <a:lstStyle/>
          <a:p>
            <a:r>
              <a:rPr lang="nb-NO" sz="1800" dirty="0" smtClean="0"/>
              <a:t>I </a:t>
            </a:r>
            <a:r>
              <a:rPr lang="nb-NO" sz="1800" dirty="0"/>
              <a:t>hvilken grad mener du at kvaliteten på ambulansetjenesten blir bedre med økende antall utrykningsoppdrag som den enkelte ambulansemedarbeider er med på?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0" y="1604153"/>
            <a:ext cx="5948523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69" y="1896996"/>
            <a:ext cx="2618488" cy="35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5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8172450" cy="1015663"/>
          </a:xfrm>
        </p:spPr>
        <p:txBody>
          <a:bodyPr/>
          <a:lstStyle/>
          <a:p>
            <a:r>
              <a:rPr lang="nb-NO" sz="2000" dirty="0" smtClean="0"/>
              <a:t>Hvor </a:t>
            </a:r>
            <a:r>
              <a:rPr lang="nb-NO" sz="2000" dirty="0"/>
              <a:t>godt kjenner du til at legevaktslegen i den enkelte kommune har plikt til å rykke ut ved akutt sykdom eller skade ifølge den nye </a:t>
            </a:r>
            <a:r>
              <a:rPr lang="nb-NO" sz="2000" dirty="0" err="1" smtClean="0"/>
              <a:t>akuttmedisinforskriften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100"/>
            <a:ext cx="481703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19374"/>
            <a:ext cx="3496607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71475" y="386995"/>
            <a:ext cx="8305800" cy="646331"/>
          </a:xfrm>
        </p:spPr>
        <p:txBody>
          <a:bodyPr/>
          <a:lstStyle/>
          <a:p>
            <a:pPr algn="ctr"/>
            <a:r>
              <a:rPr lang="nb-NO" dirty="0" smtClean="0"/>
              <a:t>Nasjonale </a:t>
            </a:r>
            <a:r>
              <a:rPr lang="nb-NO" dirty="0" err="1" smtClean="0"/>
              <a:t>kvalitetsindikatorar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68" y="1071081"/>
            <a:ext cx="8004675" cy="5605764"/>
          </a:xfrm>
          <a:prstGeom prst="rect">
            <a:avLst/>
          </a:prstGeom>
        </p:spPr>
      </p:pic>
      <p:cxnSp>
        <p:nvCxnSpPr>
          <p:cNvPr id="6" name="Rett pil 5"/>
          <p:cNvCxnSpPr/>
          <p:nvPr/>
        </p:nvCxnSpPr>
        <p:spPr>
          <a:xfrm flipV="1">
            <a:off x="-4559" y="3806405"/>
            <a:ext cx="771527" cy="381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8200378" cy="646331"/>
          </a:xfrm>
        </p:spPr>
        <p:txBody>
          <a:bodyPr/>
          <a:lstStyle/>
          <a:p>
            <a:pPr algn="ctr"/>
            <a:r>
              <a:rPr lang="en-US" dirty="0" err="1" smtClean="0"/>
              <a:t>Medarbeidarundersøking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262435" y="2068122"/>
            <a:ext cx="2704186" cy="41734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800" b="1" dirty="0" smtClean="0">
                <a:solidFill>
                  <a:srgbClr val="00338D"/>
                </a:solidFill>
                <a:latin typeface="Calibri"/>
              </a:rPr>
              <a:t>2. Dialogmøte med alle tre ambulansedistrikta</a:t>
            </a:r>
          </a:p>
          <a:p>
            <a:r>
              <a:rPr lang="nn-NO" sz="1100" b="1" dirty="0">
                <a:solidFill>
                  <a:srgbClr val="00338D"/>
                </a:solidFill>
                <a:latin typeface="Calibri"/>
              </a:rPr>
              <a:t> </a:t>
            </a:r>
            <a:r>
              <a:rPr lang="nn-NO" sz="1100" b="1" dirty="0" smtClean="0">
                <a:solidFill>
                  <a:srgbClr val="00338D"/>
                </a:solidFill>
                <a:latin typeface="Calibri"/>
              </a:rPr>
              <a:t>- nær 50 tilsette deltok</a:t>
            </a: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054186" y="2070098"/>
            <a:ext cx="2705876" cy="396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800" b="1" dirty="0" smtClean="0">
                <a:solidFill>
                  <a:srgbClr val="00338D"/>
                </a:solidFill>
                <a:latin typeface="Calibri"/>
              </a:rPr>
              <a:t>3. Analyse av resultat</a:t>
            </a: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 smtClean="0">
              <a:solidFill>
                <a:srgbClr val="00338D"/>
              </a:solidFill>
              <a:latin typeface="Calibri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7202" y="2070098"/>
            <a:ext cx="2705876" cy="396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ScalaSans"/>
                <a:ea typeface="+mn-ea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nn-NO" sz="1800" b="1" smtClean="0">
                <a:solidFill>
                  <a:srgbClr val="00338D"/>
                </a:solidFill>
                <a:latin typeface="Calibri"/>
              </a:rPr>
              <a:t>Spørjeundersøking på nett til alle ambulansetilsette</a:t>
            </a:r>
          </a:p>
          <a:p>
            <a:pPr marL="342900" indent="-342900">
              <a:buFontTx/>
              <a:buAutoNum type="arabicPeriod"/>
            </a:pPr>
            <a:endParaRPr lang="nn-NO" sz="1800" b="1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smtClean="0">
              <a:solidFill>
                <a:srgbClr val="00338D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nn-NO" sz="1800" b="1" dirty="0">
              <a:solidFill>
                <a:srgbClr val="00338D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9" y="3363946"/>
            <a:ext cx="2507161" cy="1888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669" y="3363946"/>
            <a:ext cx="2500909" cy="18348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2360" y="3298450"/>
            <a:ext cx="2692544" cy="20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3561085"/>
            <a:ext cx="8155172" cy="2562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711842"/>
            <a:ext cx="8155172" cy="1541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57739"/>
            <a:ext cx="8279476" cy="1200329"/>
          </a:xfrm>
        </p:spPr>
        <p:txBody>
          <a:bodyPr/>
          <a:lstStyle/>
          <a:p>
            <a:pPr algn="ctr"/>
            <a:r>
              <a:rPr lang="nn-NO" sz="2400" dirty="0" smtClean="0"/>
              <a:t>Dei tilsette er i stor grad einige om kva som er dei største utfordingane, og kva satsingsområde som bør prioriterast</a:t>
            </a:r>
            <a:endParaRPr lang="nn-NO" sz="2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57200" y="1704366"/>
          <a:ext cx="8155172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5172">
                  <a:extLst>
                    <a:ext uri="{9D8B030D-6E8A-4147-A177-3AD203B41FA5}">
                      <a16:colId xmlns:a16="http://schemas.microsoft.com/office/drawing/2014/main" xmlns="" val="3273575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Kva opplever du er største utfordringa i </a:t>
                      </a:r>
                      <a:r>
                        <a:rPr lang="nn-NO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pasienttilbodet?</a:t>
                      </a:r>
                      <a:endParaRPr lang="nn-N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667082"/>
                  </a:ext>
                </a:extLst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50605" y="2179674"/>
            <a:ext cx="7591645" cy="4997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n-NO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57200" y="3548165"/>
          <a:ext cx="8155172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5172">
                  <a:extLst>
                    <a:ext uri="{9D8B030D-6E8A-4147-A177-3AD203B41FA5}">
                      <a16:colId xmlns:a16="http://schemas.microsoft.com/office/drawing/2014/main" xmlns="" val="3273575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Kva for eit satsingsområde innan personalpolitikk meiner du bør prioriterast for dei komande år?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667082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063256" y="4628068"/>
            <a:ext cx="1063255" cy="14281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n-NO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3" name="Chart 1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4196245"/>
                  </p:ext>
                </p:extLst>
              </p:nvPr>
            </p:nvGraphicFramePr>
            <p:xfrm>
              <a:off x="457200" y="3753490"/>
              <a:ext cx="7985050" cy="23452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3" name="Chart 1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3753490"/>
                <a:ext cx="7985050" cy="234526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50604" y="1828800"/>
          <a:ext cx="7761767" cy="143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90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1366017"/>
            <a:ext cx="8021144" cy="437658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Brukarundersøking – spurt alle </a:t>
            </a:r>
            <a:r>
              <a:rPr lang="nb-NO" dirty="0" err="1" smtClean="0"/>
              <a:t>pasientar</a:t>
            </a:r>
            <a:r>
              <a:rPr lang="nb-NO" dirty="0" smtClean="0"/>
              <a:t> (og eventuelle </a:t>
            </a:r>
            <a:r>
              <a:rPr lang="nb-NO" dirty="0" err="1" smtClean="0"/>
              <a:t>pårørande</a:t>
            </a:r>
            <a:r>
              <a:rPr lang="nb-NO" dirty="0" smtClean="0"/>
              <a:t>) som hadde ambulansetransport over tre døgn</a:t>
            </a:r>
          </a:p>
          <a:p>
            <a:endParaRPr lang="nb-NO" dirty="0" smtClean="0"/>
          </a:p>
          <a:p>
            <a:r>
              <a:rPr lang="nb-NO" dirty="0" smtClean="0"/>
              <a:t>Publikumsundersøking via telefon</a:t>
            </a:r>
          </a:p>
          <a:p>
            <a:endParaRPr lang="nb-NO" dirty="0" smtClean="0"/>
          </a:p>
          <a:p>
            <a:r>
              <a:rPr lang="nb-NO" dirty="0" smtClean="0"/>
              <a:t>Innhenting informasjon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kommunane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Gjennomgang avvikssaker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8117457" cy="646331"/>
          </a:xfrm>
        </p:spPr>
        <p:txBody>
          <a:bodyPr/>
          <a:lstStyle/>
          <a:p>
            <a:pPr algn="ctr"/>
            <a:r>
              <a:rPr lang="nb-NO" dirty="0" smtClean="0"/>
              <a:t>Anna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6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2070099"/>
            <a:ext cx="4400549" cy="452431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b-NO" dirty="0" smtClean="0"/>
              <a:t>Gode </a:t>
            </a:r>
            <a:r>
              <a:rPr lang="nb-NO" dirty="0" err="1" smtClean="0"/>
              <a:t>føredrag</a:t>
            </a:r>
            <a:r>
              <a:rPr lang="nb-NO" dirty="0" smtClean="0"/>
              <a:t> og mange positive </a:t>
            </a:r>
            <a:r>
              <a:rPr lang="nb-NO" dirty="0" err="1" smtClean="0"/>
              <a:t>tilbakemeldingar</a:t>
            </a:r>
            <a:r>
              <a:rPr lang="nb-NO" dirty="0" smtClean="0"/>
              <a:t> i etterkant.</a:t>
            </a:r>
            <a:r>
              <a:rPr lang="nb-NO" dirty="0"/>
              <a:t> </a:t>
            </a:r>
            <a:endParaRPr lang="nb-NO" dirty="0" smtClean="0"/>
          </a:p>
          <a:p>
            <a:pPr marL="342900" indent="-342900">
              <a:buFontTx/>
              <a:buChar char="-"/>
            </a:pPr>
            <a:r>
              <a:rPr lang="nb-NO" dirty="0" smtClean="0"/>
              <a:t>Godt </a:t>
            </a:r>
            <a:r>
              <a:rPr lang="nb-NO" dirty="0"/>
              <a:t>oppmøte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kommunar</a:t>
            </a:r>
            <a:r>
              <a:rPr lang="nb-NO" dirty="0"/>
              <a:t>, </a:t>
            </a:r>
            <a:r>
              <a:rPr lang="nb-NO" dirty="0" err="1"/>
              <a:t>samarbeidspartnarar</a:t>
            </a:r>
            <a:r>
              <a:rPr lang="nb-NO" dirty="0"/>
              <a:t> og </a:t>
            </a:r>
            <a:r>
              <a:rPr lang="nb-NO" dirty="0" smtClean="0"/>
              <a:t>Helse </a:t>
            </a:r>
            <a:r>
              <a:rPr lang="nb-NO" dirty="0"/>
              <a:t>Førde.</a:t>
            </a:r>
          </a:p>
          <a:p>
            <a:pPr marL="342900" indent="-342900">
              <a:buFontTx/>
              <a:buChar char="-"/>
            </a:pPr>
            <a:endParaRPr lang="nb-NO" dirty="0" smtClean="0"/>
          </a:p>
          <a:p>
            <a:pPr marL="342900" indent="-342900">
              <a:buFontTx/>
              <a:buChar char="-"/>
            </a:pPr>
            <a:endParaRPr lang="nb-NO" dirty="0" smtClean="0"/>
          </a:p>
          <a:p>
            <a:pPr marL="342900" indent="-342900">
              <a:buFontTx/>
              <a:buChar char="-"/>
            </a:pPr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8160589" cy="1032375"/>
          </a:xfrm>
        </p:spPr>
        <p:txBody>
          <a:bodyPr/>
          <a:lstStyle/>
          <a:p>
            <a:r>
              <a:rPr lang="nb-NO" dirty="0" smtClean="0"/>
              <a:t>Akuttmedisinsk konferanse 09.01.18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70099"/>
            <a:ext cx="247030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0"/>
          </p:nvPr>
        </p:nvSpPr>
        <p:spPr>
          <a:xfrm>
            <a:off x="457199" y="3291434"/>
            <a:ext cx="5133975" cy="260379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1) Økonomi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2) Ev. </a:t>
            </a:r>
            <a:r>
              <a:rPr lang="nb-NO" dirty="0" err="1" smtClean="0"/>
              <a:t>endringar</a:t>
            </a:r>
            <a:r>
              <a:rPr lang="nb-NO" dirty="0" smtClean="0"/>
              <a:t> på kommunesida (legevakt)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Vurderingar</a:t>
            </a:r>
            <a:r>
              <a:rPr lang="nb-NO" dirty="0" smtClean="0"/>
              <a:t> og </a:t>
            </a:r>
            <a:r>
              <a:rPr lang="nb-NO" dirty="0" err="1" smtClean="0"/>
              <a:t>tilrådingar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5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F:\Kommunikasjonsavdeling Helse Førde\Bildearkiv\apneseth\SSSfHelik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6" y="-36681"/>
            <a:ext cx="10459355" cy="69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-28149" y="4799478"/>
            <a:ext cx="97317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n-N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«Å sikre innbyggjarane i Sogn og Fjordane gode </a:t>
            </a:r>
            <a:r>
              <a:rPr lang="nn-NO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prehospitale</a:t>
            </a:r>
            <a:r>
              <a:rPr lang="nn-N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tenester og legge til rette for godt samarbeid mellom helseføretaket og kommunane om den akuttmedisinske kjeda.»</a:t>
            </a:r>
            <a:r>
              <a:rPr lang="nn-NO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nn-NO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Oddleiv Apneseth</a:t>
            </a:r>
            <a:endParaRPr lang="nb-NO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-28149" y="366509"/>
            <a:ext cx="9486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nb-N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Overordna prosjektmål</a:t>
            </a:r>
          </a:p>
        </p:txBody>
      </p:sp>
    </p:spTree>
    <p:extLst>
      <p:ext uri="{BB962C8B-B14F-4D97-AF65-F5344CB8AC3E}">
        <p14:creationId xmlns:p14="http://schemas.microsoft.com/office/powerpoint/2010/main" val="35576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7910424" cy="646331"/>
          </a:xfrm>
        </p:spPr>
        <p:txBody>
          <a:bodyPr/>
          <a:lstStyle/>
          <a:p>
            <a:pPr algn="ctr"/>
            <a:r>
              <a:rPr lang="nb-NO" dirty="0" smtClean="0"/>
              <a:t>Vi ser på økonomiske rammer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5750"/>
            <a:ext cx="3810000" cy="443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52450" y="1555750"/>
            <a:ext cx="43836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n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1 – Det Helse Førde får til tenesta i </a:t>
            </a: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inntektsmodellen (overslag)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2 - Opphavleg ramme for 2018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3 - Resultat for 2017 (overslag)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4 - Endeleg budsjett 2018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5 - Modell med avvikla heimevakt (overslag)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6 – Modell for å oppnå 25 minutt responstid </a:t>
            </a:r>
          </a:p>
          <a:p>
            <a:pPr defTabSz="457200"/>
            <a:r>
              <a:rPr lang="nn-NO" dirty="0">
                <a:solidFill>
                  <a:srgbClr val="00338D"/>
                </a:solidFill>
              </a:rPr>
              <a:t>i 88 prosent av akutte tilfelle (overslag)</a:t>
            </a:r>
          </a:p>
          <a:p>
            <a:pPr defTabSz="457200"/>
            <a:endParaRPr lang="nb-NO" dirty="0">
              <a:solidFill>
                <a:srgbClr val="00338D"/>
              </a:solidFill>
            </a:endParaRPr>
          </a:p>
          <a:p>
            <a:pPr defTabSz="457200"/>
            <a:endParaRPr lang="nb-NO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8031192" cy="646331"/>
          </a:xfrm>
        </p:spPr>
        <p:txBody>
          <a:bodyPr/>
          <a:lstStyle/>
          <a:p>
            <a:pPr algn="ctr"/>
            <a:r>
              <a:rPr lang="nb-NO" dirty="0" smtClean="0"/>
              <a:t>Kva påverkar kostnadene?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09598" y="3848099"/>
            <a:ext cx="73914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nb-NO" b="1" dirty="0" err="1">
                <a:solidFill>
                  <a:srgbClr val="00338D"/>
                </a:solidFill>
              </a:rPr>
              <a:t>Kostnadsreduserande</a:t>
            </a:r>
            <a:r>
              <a:rPr lang="nb-NO" b="1" dirty="0">
                <a:solidFill>
                  <a:srgbClr val="00338D"/>
                </a:solidFill>
              </a:rPr>
              <a:t> </a:t>
            </a:r>
            <a:r>
              <a:rPr lang="nb-NO" b="1" dirty="0" err="1">
                <a:solidFill>
                  <a:srgbClr val="00338D"/>
                </a:solidFill>
              </a:rPr>
              <a:t>faktorar</a:t>
            </a:r>
            <a:r>
              <a:rPr lang="nb-NO" b="1" dirty="0">
                <a:solidFill>
                  <a:srgbClr val="00338D"/>
                </a:solidFill>
              </a:rPr>
              <a:t>:</a:t>
            </a:r>
          </a:p>
          <a:p>
            <a:pPr defTabSz="457200"/>
            <a:endParaRPr lang="nb-NO" b="1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Forenkle utstyr og redusere personellbruk på enkle transportoppdrag (t.d. kvit bil)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b-NO" sz="1400" dirty="0">
                <a:solidFill>
                  <a:srgbClr val="00338D"/>
                </a:solidFill>
              </a:rPr>
              <a:t>Sikre at </a:t>
            </a:r>
            <a:r>
              <a:rPr lang="nb-NO" sz="1400" dirty="0" err="1">
                <a:solidFill>
                  <a:srgbClr val="00338D"/>
                </a:solidFill>
              </a:rPr>
              <a:t>ambulansar</a:t>
            </a:r>
            <a:r>
              <a:rPr lang="nb-NO" sz="1400" dirty="0">
                <a:solidFill>
                  <a:srgbClr val="00338D"/>
                </a:solidFill>
              </a:rPr>
              <a:t> blir rekvirert til nødvendige oppdrag, </a:t>
            </a:r>
            <a:r>
              <a:rPr lang="nb-NO" sz="1400" dirty="0" err="1">
                <a:solidFill>
                  <a:srgbClr val="00338D"/>
                </a:solidFill>
              </a:rPr>
              <a:t>ikkje</a:t>
            </a:r>
            <a:r>
              <a:rPr lang="nb-NO" sz="1400" dirty="0">
                <a:solidFill>
                  <a:srgbClr val="00338D"/>
                </a:solidFill>
              </a:rPr>
              <a:t> anna</a:t>
            </a: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Avklare ansvarsforhold ambulanse/primærhelseteneste, inkl. om ein kan samarbeide om ressursar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Endre strukturen for ambulansestasjonane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Redusere beredskap i </a:t>
            </a:r>
            <a:r>
              <a:rPr lang="nn-NO" sz="1400" dirty="0" err="1">
                <a:solidFill>
                  <a:srgbClr val="00338D"/>
                </a:solidFill>
              </a:rPr>
              <a:t>lågaktivitetsperiodar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Ta i bruk kostnadsreduserande teknologi</a:t>
            </a:r>
            <a:endParaRPr lang="nb-NO" sz="1400" dirty="0">
              <a:solidFill>
                <a:srgbClr val="00338D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09598" y="1647022"/>
            <a:ext cx="7391400" cy="2154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nn-NO" b="1" dirty="0">
                <a:solidFill>
                  <a:srgbClr val="00338D"/>
                </a:solidFill>
              </a:rPr>
              <a:t>Kostnadsdrivande faktorar:</a:t>
            </a:r>
          </a:p>
          <a:p>
            <a:pPr defTabSz="457200"/>
            <a:endParaRPr lang="nn-NO" b="1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Innfri responstid på 25 min. for 90 prosent av akutte hendingar </a:t>
            </a: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Avvikle heimevakt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Utbetre stasjonar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Auke kompetansekrava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Betre utstyret i ambulansane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Ytterlegare sentralisering (legevakter, sjukehustilbod) </a:t>
            </a:r>
            <a:endParaRPr lang="nb-NO" sz="1400" dirty="0">
              <a:solidFill>
                <a:srgbClr val="00338D"/>
              </a:solidFill>
            </a:endParaRPr>
          </a:p>
          <a:p>
            <a:pPr defTabSz="457200"/>
            <a:r>
              <a:rPr lang="nn-NO" sz="1400" dirty="0">
                <a:solidFill>
                  <a:srgbClr val="00338D"/>
                </a:solidFill>
              </a:rPr>
              <a:t>Endra demografi og sjukdomsbilete</a:t>
            </a:r>
            <a:endParaRPr lang="nb-NO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508124"/>
            <a:ext cx="8021144" cy="54107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pc="-15" dirty="0">
                <a:latin typeface="Calibri"/>
                <a:cs typeface="Calibri"/>
              </a:rPr>
              <a:t>Helsedirektoratet </a:t>
            </a:r>
            <a:r>
              <a:rPr lang="nb-NO" spc="-5" dirty="0">
                <a:latin typeface="Calibri"/>
                <a:cs typeface="Calibri"/>
              </a:rPr>
              <a:t>har på </a:t>
            </a:r>
            <a:r>
              <a:rPr lang="nb-NO" spc="-10" dirty="0">
                <a:latin typeface="Calibri"/>
                <a:cs typeface="Calibri"/>
              </a:rPr>
              <a:t>oppdrag </a:t>
            </a:r>
            <a:r>
              <a:rPr lang="nb-NO" spc="-20" dirty="0" err="1" smtClean="0">
                <a:latin typeface="Calibri"/>
                <a:cs typeface="Calibri"/>
              </a:rPr>
              <a:t>frå</a:t>
            </a:r>
            <a:r>
              <a:rPr lang="nb-NO" spc="-20" dirty="0" smtClean="0">
                <a:latin typeface="Calibri"/>
                <a:cs typeface="Calibri"/>
              </a:rPr>
              <a:t> </a:t>
            </a:r>
            <a:r>
              <a:rPr lang="nb-NO" dirty="0">
                <a:latin typeface="Calibri"/>
                <a:cs typeface="Calibri"/>
              </a:rPr>
              <a:t>Helse- </a:t>
            </a:r>
            <a:r>
              <a:rPr lang="nb-NO" spc="-5" dirty="0">
                <a:latin typeface="Calibri"/>
                <a:cs typeface="Calibri"/>
              </a:rPr>
              <a:t>og  </a:t>
            </a:r>
            <a:r>
              <a:rPr lang="nb-NO" spc="-10" dirty="0">
                <a:latin typeface="Calibri"/>
                <a:cs typeface="Calibri"/>
              </a:rPr>
              <a:t>omsorgsdepartementet </a:t>
            </a:r>
            <a:r>
              <a:rPr lang="nb-NO" spc="-10" dirty="0" smtClean="0">
                <a:latin typeface="Calibri"/>
                <a:cs typeface="Calibri"/>
              </a:rPr>
              <a:t>greidd ut </a:t>
            </a:r>
            <a:r>
              <a:rPr lang="nb-NO" dirty="0" err="1" smtClean="0">
                <a:latin typeface="Calibri"/>
                <a:cs typeface="Calibri"/>
              </a:rPr>
              <a:t>ein</a:t>
            </a:r>
            <a:r>
              <a:rPr lang="nb-NO" dirty="0" smtClean="0">
                <a:latin typeface="Calibri"/>
                <a:cs typeface="Calibri"/>
              </a:rPr>
              <a:t> </a:t>
            </a:r>
            <a:r>
              <a:rPr lang="nb-NO" spc="-5" dirty="0">
                <a:latin typeface="Calibri"/>
                <a:cs typeface="Calibri"/>
              </a:rPr>
              <a:t>modell </a:t>
            </a:r>
            <a:r>
              <a:rPr lang="nb-NO" spc="-20" dirty="0">
                <a:latin typeface="Calibri"/>
                <a:cs typeface="Calibri"/>
              </a:rPr>
              <a:t>for </a:t>
            </a:r>
            <a:r>
              <a:rPr lang="nb-NO" spc="-15" dirty="0" err="1" smtClean="0">
                <a:latin typeface="Calibri"/>
                <a:cs typeface="Calibri"/>
              </a:rPr>
              <a:t>korleis</a:t>
            </a:r>
            <a:r>
              <a:rPr lang="nb-NO" spc="-15" dirty="0" smtClean="0">
                <a:latin typeface="Calibri"/>
                <a:cs typeface="Calibri"/>
              </a:rPr>
              <a:t> </a:t>
            </a:r>
            <a:r>
              <a:rPr lang="nb-NO" spc="-5" dirty="0">
                <a:latin typeface="Calibri"/>
                <a:cs typeface="Calibri"/>
              </a:rPr>
              <a:t>det  </a:t>
            </a:r>
            <a:r>
              <a:rPr lang="nb-NO" spc="-10" dirty="0">
                <a:latin typeface="Calibri"/>
                <a:cs typeface="Calibri"/>
              </a:rPr>
              <a:t>akuttmedisinske </a:t>
            </a:r>
            <a:r>
              <a:rPr lang="nb-NO" dirty="0" err="1" smtClean="0">
                <a:latin typeface="Calibri"/>
                <a:cs typeface="Calibri"/>
              </a:rPr>
              <a:t>tilbodet</a:t>
            </a:r>
            <a:r>
              <a:rPr lang="nb-NO" dirty="0" smtClean="0">
                <a:latin typeface="Calibri"/>
                <a:cs typeface="Calibri"/>
              </a:rPr>
              <a:t> </a:t>
            </a:r>
            <a:r>
              <a:rPr lang="nb-NO" dirty="0">
                <a:latin typeface="Calibri"/>
                <a:cs typeface="Calibri"/>
              </a:rPr>
              <a:t>i </a:t>
            </a:r>
            <a:r>
              <a:rPr lang="nb-NO" spc="-10" dirty="0" err="1" smtClean="0">
                <a:latin typeface="Calibri"/>
                <a:cs typeface="Calibri"/>
              </a:rPr>
              <a:t>kommunane</a:t>
            </a:r>
            <a:r>
              <a:rPr lang="nb-NO" spc="-10" dirty="0" smtClean="0">
                <a:latin typeface="Calibri"/>
                <a:cs typeface="Calibri"/>
              </a:rPr>
              <a:t> </a:t>
            </a:r>
            <a:r>
              <a:rPr lang="nb-NO" spc="-15" dirty="0">
                <a:latin typeface="Calibri"/>
                <a:cs typeface="Calibri"/>
              </a:rPr>
              <a:t>kan</a:t>
            </a:r>
            <a:r>
              <a:rPr lang="nb-NO" dirty="0">
                <a:latin typeface="Calibri"/>
                <a:cs typeface="Calibri"/>
              </a:rPr>
              <a:t> </a:t>
            </a:r>
            <a:r>
              <a:rPr lang="nb-NO" spc="-10" dirty="0" err="1" smtClean="0">
                <a:latin typeface="Calibri"/>
                <a:cs typeface="Calibri"/>
              </a:rPr>
              <a:t>organiserast</a:t>
            </a:r>
            <a:r>
              <a:rPr lang="nb-NO" spc="-10" dirty="0" smtClean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pc="-10" dirty="0">
                <a:latin typeface="Calibri"/>
                <a:cs typeface="Calibri"/>
              </a:rPr>
              <a:t>Målet er å finne ut om </a:t>
            </a:r>
            <a:r>
              <a:rPr lang="nb-NO" spc="-10" dirty="0" smtClean="0">
                <a:latin typeface="Calibri"/>
                <a:cs typeface="Calibri"/>
              </a:rPr>
              <a:t>ny organisering </a:t>
            </a:r>
            <a:r>
              <a:rPr lang="nb-NO" spc="-10" dirty="0">
                <a:latin typeface="Calibri"/>
                <a:cs typeface="Calibri"/>
              </a:rPr>
              <a:t>for legevakt i  små- og mellomstore </a:t>
            </a:r>
            <a:r>
              <a:rPr lang="nb-NO" spc="-10" dirty="0" err="1" smtClean="0">
                <a:latin typeface="Calibri"/>
                <a:cs typeface="Calibri"/>
              </a:rPr>
              <a:t>kommunar</a:t>
            </a:r>
            <a:r>
              <a:rPr lang="nb-NO" spc="-10" dirty="0" smtClean="0">
                <a:latin typeface="Calibri"/>
                <a:cs typeface="Calibri"/>
              </a:rPr>
              <a:t> kan </a:t>
            </a:r>
            <a:r>
              <a:rPr lang="nb-NO" spc="-10" dirty="0">
                <a:latin typeface="Calibri"/>
                <a:cs typeface="Calibri"/>
              </a:rPr>
              <a:t>sikre </a:t>
            </a:r>
            <a:r>
              <a:rPr lang="nb-NO" spc="-10" dirty="0" smtClean="0">
                <a:latin typeface="Calibri"/>
                <a:cs typeface="Calibri"/>
              </a:rPr>
              <a:t>ei </a:t>
            </a:r>
            <a:r>
              <a:rPr lang="nb-NO" spc="-10" dirty="0" err="1" smtClean="0">
                <a:latin typeface="Calibri"/>
                <a:cs typeface="Calibri"/>
              </a:rPr>
              <a:t>berekraftig</a:t>
            </a:r>
            <a:r>
              <a:rPr lang="nb-NO" spc="-10" dirty="0" smtClean="0">
                <a:latin typeface="Calibri"/>
                <a:cs typeface="Calibri"/>
              </a:rPr>
              <a:t> </a:t>
            </a:r>
            <a:r>
              <a:rPr lang="nb-NO" spc="-10" dirty="0">
                <a:latin typeface="Calibri"/>
                <a:cs typeface="Calibri"/>
              </a:rPr>
              <a:t>og  </a:t>
            </a:r>
            <a:r>
              <a:rPr lang="nb-NO" spc="-10" dirty="0" err="1" smtClean="0">
                <a:latin typeface="Calibri"/>
                <a:cs typeface="Calibri"/>
              </a:rPr>
              <a:t>forsvarleg</a:t>
            </a:r>
            <a:r>
              <a:rPr lang="nb-NO" spc="-10" dirty="0" smtClean="0">
                <a:latin typeface="Calibri"/>
                <a:cs typeface="Calibri"/>
              </a:rPr>
              <a:t> </a:t>
            </a:r>
            <a:r>
              <a:rPr lang="nb-NO" spc="-10" dirty="0">
                <a:latin typeface="Calibri"/>
                <a:cs typeface="Calibri"/>
              </a:rPr>
              <a:t>lokal akuttmedisinsk </a:t>
            </a:r>
            <a:r>
              <a:rPr lang="nb-NO" spc="-10" dirty="0" err="1" smtClean="0">
                <a:latin typeface="Calibri"/>
                <a:cs typeface="Calibri"/>
              </a:rPr>
              <a:t>teneste</a:t>
            </a:r>
            <a:r>
              <a:rPr lang="nb-NO" spc="-10" dirty="0" smtClean="0">
                <a:latin typeface="Calibri"/>
                <a:cs typeface="Calibri"/>
              </a:rPr>
              <a:t> </a:t>
            </a:r>
            <a:r>
              <a:rPr lang="nb-NO" spc="-10" dirty="0">
                <a:latin typeface="Calibri"/>
                <a:cs typeface="Calibri"/>
              </a:rPr>
              <a:t>i </a:t>
            </a:r>
            <a:r>
              <a:rPr lang="nb-NO" spc="-10" dirty="0" smtClean="0">
                <a:latin typeface="Calibri"/>
                <a:cs typeface="Calibri"/>
              </a:rPr>
              <a:t>område </a:t>
            </a:r>
            <a:r>
              <a:rPr lang="nb-NO" spc="-10" dirty="0">
                <a:latin typeface="Calibri"/>
                <a:cs typeface="Calibri"/>
              </a:rPr>
              <a:t>som har  </a:t>
            </a:r>
            <a:r>
              <a:rPr lang="nb-NO" spc="-10" dirty="0" err="1" smtClean="0">
                <a:latin typeface="Calibri"/>
                <a:cs typeface="Calibri"/>
              </a:rPr>
              <a:t>utfordringar</a:t>
            </a:r>
            <a:r>
              <a:rPr lang="nb-NO" spc="-10" dirty="0" smtClean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pc="-10" dirty="0" err="1" smtClean="0">
                <a:latin typeface="Calibri"/>
                <a:cs typeface="Calibri"/>
              </a:rPr>
              <a:t>Kommunane</a:t>
            </a:r>
            <a:r>
              <a:rPr lang="nb-NO" spc="-10" dirty="0" smtClean="0">
                <a:latin typeface="Calibri"/>
                <a:cs typeface="Calibri"/>
              </a:rPr>
              <a:t> i </a:t>
            </a:r>
            <a:r>
              <a:rPr lang="nb-NO" spc="-10" dirty="0" err="1" smtClean="0">
                <a:latin typeface="Calibri"/>
                <a:cs typeface="Calibri"/>
              </a:rPr>
              <a:t>S&amp;Fj</a:t>
            </a:r>
            <a:r>
              <a:rPr lang="nb-NO" spc="-10" dirty="0" smtClean="0">
                <a:latin typeface="Calibri"/>
                <a:cs typeface="Calibri"/>
              </a:rPr>
              <a:t> har ytra </a:t>
            </a:r>
          </a:p>
          <a:p>
            <a:r>
              <a:rPr lang="nb-NO" spc="-10" dirty="0" smtClean="0">
                <a:latin typeface="Calibri"/>
                <a:cs typeface="Calibri"/>
              </a:rPr>
              <a:t>     interesse for pilotering, men </a:t>
            </a:r>
          </a:p>
          <a:p>
            <a:r>
              <a:rPr lang="nb-NO" spc="-10" dirty="0" smtClean="0">
                <a:latin typeface="Calibri"/>
                <a:cs typeface="Calibri"/>
              </a:rPr>
              <a:t>     uvisst om </a:t>
            </a:r>
            <a:r>
              <a:rPr lang="nb-NO" spc="-10" dirty="0" err="1" smtClean="0">
                <a:latin typeface="Calibri"/>
                <a:cs typeface="Calibri"/>
              </a:rPr>
              <a:t>dei</a:t>
            </a:r>
            <a:r>
              <a:rPr lang="nb-NO" spc="-10" dirty="0" smtClean="0">
                <a:latin typeface="Calibri"/>
                <a:cs typeface="Calibri"/>
              </a:rPr>
              <a:t> vil </a:t>
            </a:r>
            <a:r>
              <a:rPr lang="nb-NO" spc="-10" dirty="0" err="1" smtClean="0">
                <a:latin typeface="Calibri"/>
                <a:cs typeface="Calibri"/>
              </a:rPr>
              <a:t>søkje</a:t>
            </a:r>
            <a:r>
              <a:rPr lang="nb-NO" spc="-10" dirty="0" smtClean="0">
                <a:latin typeface="Calibri"/>
                <a:cs typeface="Calibri"/>
              </a:rPr>
              <a:t>.</a:t>
            </a:r>
            <a:endParaRPr lang="nb-NO" spc="-10" dirty="0">
              <a:latin typeface="Calibri"/>
              <a:cs typeface="Calibri"/>
            </a:endParaRPr>
          </a:p>
          <a:p>
            <a:endParaRPr lang="nb-NO" spc="-10" dirty="0" smtClean="0">
              <a:solidFill>
                <a:srgbClr val="003144"/>
              </a:solidFill>
              <a:latin typeface="Calibri"/>
              <a:cs typeface="Calibri"/>
            </a:endParaRPr>
          </a:p>
          <a:p>
            <a:endParaRPr lang="nb-NO" spc="-10" dirty="0">
              <a:solidFill>
                <a:srgbClr val="003144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76225" y="198806"/>
            <a:ext cx="8479586" cy="1200329"/>
          </a:xfrm>
        </p:spPr>
        <p:txBody>
          <a:bodyPr/>
          <a:lstStyle/>
          <a:p>
            <a:pPr algn="ctr"/>
            <a:r>
              <a:rPr lang="nb-NO" dirty="0" smtClean="0"/>
              <a:t>Endra legevakt i S.&amp;</a:t>
            </a:r>
            <a:r>
              <a:rPr lang="nb-NO" dirty="0" err="1" smtClean="0"/>
              <a:t>Fj</a:t>
            </a:r>
            <a:r>
              <a:rPr lang="nb-NO" dirty="0" smtClean="0"/>
              <a:t>.? </a:t>
            </a:r>
            <a:br>
              <a:rPr lang="nb-NO" dirty="0" smtClean="0"/>
            </a:br>
            <a:r>
              <a:rPr lang="nb-NO" dirty="0" smtClean="0">
                <a:solidFill>
                  <a:srgbClr val="00B050"/>
                </a:solidFill>
              </a:rPr>
              <a:t>Helsevaktpilot</a:t>
            </a:r>
            <a:endParaRPr lang="nb-NO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44" y="384492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564053"/>
          </a:xfrm>
        </p:spPr>
        <p:txBody>
          <a:bodyPr/>
          <a:lstStyle/>
          <a:p>
            <a:r>
              <a:rPr lang="nb-NO" dirty="0" smtClean="0"/>
              <a:t>Ferdigstille sluttrapport fase 1 </a:t>
            </a:r>
            <a:r>
              <a:rPr lang="nb-NO" dirty="0" err="1" smtClean="0"/>
              <a:t>innan</a:t>
            </a:r>
            <a:r>
              <a:rPr lang="nb-NO" dirty="0" smtClean="0"/>
              <a:t> 01.03.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Mars:</a:t>
            </a:r>
          </a:p>
          <a:p>
            <a:pPr lvl="1"/>
            <a:r>
              <a:rPr lang="nb-NO" dirty="0" err="1" smtClean="0"/>
              <a:t>Høyring</a:t>
            </a:r>
            <a:endParaRPr lang="nb-NO" dirty="0" smtClean="0"/>
          </a:p>
          <a:p>
            <a:pPr lvl="1"/>
            <a:r>
              <a:rPr lang="nb-NO" dirty="0" err="1" smtClean="0"/>
              <a:t>Kommunikasjonsaktivitetar</a:t>
            </a:r>
            <a:r>
              <a:rPr lang="nb-NO" dirty="0" smtClean="0"/>
              <a:t> internt og eksternt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Styrebehandling april 2018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8100204" cy="646331"/>
          </a:xfrm>
        </p:spPr>
        <p:txBody>
          <a:bodyPr/>
          <a:lstStyle/>
          <a:p>
            <a:pPr algn="ctr"/>
            <a:r>
              <a:rPr lang="nb-NO" dirty="0" smtClean="0"/>
              <a:t>Tidsplan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2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851749"/>
            <a:ext cx="8021145" cy="5262979"/>
          </a:xfrm>
        </p:spPr>
        <p:txBody>
          <a:bodyPr/>
          <a:lstStyle/>
          <a:p>
            <a:r>
              <a:rPr lang="nn-NO" b="1" dirty="0" smtClean="0">
                <a:solidFill>
                  <a:srgbClr val="FF0000"/>
                </a:solidFill>
              </a:rPr>
              <a:t>Haust/vinter 2017/18 – etablere prosjektet, avklare prinsipp, premissar og rammevilkår</a:t>
            </a:r>
          </a:p>
          <a:p>
            <a:pPr marL="0" indent="0">
              <a:buNone/>
            </a:pPr>
            <a:endParaRPr lang="nn-NO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n-NO" b="1" dirty="0" smtClean="0">
                <a:solidFill>
                  <a:srgbClr val="FF0000"/>
                </a:solidFill>
              </a:rPr>
              <a:t>	</a:t>
            </a:r>
            <a:r>
              <a:rPr lang="nn-NO" dirty="0" smtClean="0">
                <a:solidFill>
                  <a:srgbClr val="0A3D97"/>
                </a:solidFill>
              </a:rPr>
              <a:t>HØYRING</a:t>
            </a:r>
          </a:p>
          <a:p>
            <a:endParaRPr lang="nn-NO" dirty="0" smtClean="0"/>
          </a:p>
          <a:p>
            <a:r>
              <a:rPr lang="nn-NO" dirty="0" smtClean="0"/>
              <a:t>Vår/haust 2018 – lage detaljerte modellar</a:t>
            </a:r>
          </a:p>
          <a:p>
            <a:endParaRPr lang="nn-NO" dirty="0"/>
          </a:p>
          <a:p>
            <a:r>
              <a:rPr lang="nn-NO" dirty="0" smtClean="0"/>
              <a:t>2019 – innføre modellen styret gjer vedtak om 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8138161" cy="646331"/>
          </a:xfrm>
        </p:spPr>
        <p:txBody>
          <a:bodyPr/>
          <a:lstStyle/>
          <a:p>
            <a:pPr algn="ctr"/>
            <a:r>
              <a:rPr lang="nn-NO" dirty="0" smtClean="0"/>
              <a:t>Tre fasar – justert tidsplan: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153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80289" y="1582989"/>
            <a:ext cx="8021144" cy="4887492"/>
          </a:xfrm>
        </p:spPr>
        <p:txBody>
          <a:bodyPr/>
          <a:lstStyle/>
          <a:p>
            <a:r>
              <a:rPr lang="nb-NO" dirty="0" smtClean="0"/>
              <a:t>Datainnhenting og analyse:</a:t>
            </a:r>
          </a:p>
          <a:p>
            <a:pPr marL="1085850" lvl="1" indent="-342900">
              <a:buFontTx/>
              <a:buChar char="-"/>
            </a:pPr>
            <a:r>
              <a:rPr lang="nb-NO" dirty="0" smtClean="0"/>
              <a:t>Kartlegge og </a:t>
            </a:r>
            <a:r>
              <a:rPr lang="nb-NO" dirty="0" err="1" smtClean="0"/>
              <a:t>gjere</a:t>
            </a:r>
            <a:r>
              <a:rPr lang="nb-NO" dirty="0" smtClean="0"/>
              <a:t> opp status for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prehospitale</a:t>
            </a:r>
            <a:r>
              <a:rPr lang="nb-NO" dirty="0" smtClean="0"/>
              <a:t> </a:t>
            </a:r>
            <a:r>
              <a:rPr lang="nb-NO" dirty="0" err="1" smtClean="0"/>
              <a:t>tenestene</a:t>
            </a:r>
            <a:endParaRPr lang="nb-NO" dirty="0" smtClean="0"/>
          </a:p>
          <a:p>
            <a:pPr marL="1085850" lvl="1" indent="-342900">
              <a:buFontTx/>
              <a:buChar char="-"/>
            </a:pPr>
            <a:r>
              <a:rPr lang="nb-NO" dirty="0" err="1" smtClean="0"/>
              <a:t>Samanlikne</a:t>
            </a:r>
            <a:r>
              <a:rPr lang="nb-NO" dirty="0" smtClean="0"/>
              <a:t> oss med andre (kompetanse, bemanning, responstider, kasernert vakt vs. heimevakt, ambulanse vs. legevakt, ambulanse vs. sjukehus)</a:t>
            </a:r>
          </a:p>
          <a:p>
            <a:pPr marL="1085850" lvl="1" indent="-342900">
              <a:buFontTx/>
              <a:buChar char="-"/>
            </a:pPr>
            <a:r>
              <a:rPr lang="nb-NO" dirty="0" err="1" smtClean="0"/>
              <a:t>Gapanalysar</a:t>
            </a:r>
            <a:r>
              <a:rPr lang="nb-NO" dirty="0" smtClean="0"/>
              <a:t>: Kor står vi </a:t>
            </a:r>
            <a:r>
              <a:rPr lang="nb-NO" dirty="0" err="1" smtClean="0"/>
              <a:t>no</a:t>
            </a:r>
            <a:r>
              <a:rPr lang="nb-NO" dirty="0" smtClean="0"/>
              <a:t> – og kva må ev. </a:t>
            </a:r>
            <a:r>
              <a:rPr lang="nb-NO" dirty="0" err="1" smtClean="0"/>
              <a:t>forbetrast</a:t>
            </a:r>
            <a:endParaRPr lang="nb-NO" dirty="0" smtClean="0"/>
          </a:p>
          <a:p>
            <a:pPr marL="1085850" lvl="1" indent="-342900">
              <a:buFontTx/>
              <a:buChar char="-"/>
            </a:pPr>
            <a:r>
              <a:rPr lang="nb-NO" dirty="0" smtClean="0"/>
              <a:t>Kvantitative og kvalitative aspekt</a:t>
            </a:r>
          </a:p>
          <a:p>
            <a:pPr marL="1085850" lvl="1" indent="-342900">
              <a:buFontTx/>
              <a:buChar char="-"/>
            </a:pPr>
            <a:r>
              <a:rPr lang="nb-NO" dirty="0" err="1" smtClean="0"/>
              <a:t>Brukarperspektivet</a:t>
            </a:r>
            <a:r>
              <a:rPr lang="nb-NO" dirty="0" smtClean="0"/>
              <a:t>/publikum sitt perspektiv</a:t>
            </a:r>
          </a:p>
          <a:p>
            <a:pPr marL="1085850" lvl="1" indent="-342900">
              <a:buFontTx/>
              <a:buChar char="-"/>
            </a:pPr>
            <a:r>
              <a:rPr lang="nb-NO" dirty="0" err="1" smtClean="0"/>
              <a:t>Medarbeidarsynspunkt</a:t>
            </a:r>
            <a:endParaRPr lang="nb-NO" dirty="0" smtClean="0"/>
          </a:p>
          <a:p>
            <a:r>
              <a:rPr lang="nb-NO" dirty="0" err="1" smtClean="0"/>
              <a:t>Føresetnader</a:t>
            </a:r>
            <a:r>
              <a:rPr lang="nb-NO" dirty="0" smtClean="0"/>
              <a:t> og rammevilkår: </a:t>
            </a:r>
          </a:p>
          <a:p>
            <a:r>
              <a:rPr lang="nb-NO" dirty="0"/>
              <a:t>	</a:t>
            </a:r>
            <a:r>
              <a:rPr lang="nb-NO" dirty="0" smtClean="0"/>
              <a:t>Lov - forskrift - </a:t>
            </a:r>
            <a:r>
              <a:rPr lang="nb-NO" dirty="0" err="1" smtClean="0"/>
              <a:t>føringar</a:t>
            </a:r>
            <a:r>
              <a:rPr lang="nb-NO" dirty="0" smtClean="0"/>
              <a:t> - vedtak </a:t>
            </a:r>
          </a:p>
          <a:p>
            <a:r>
              <a:rPr lang="nb-NO" dirty="0" smtClean="0"/>
              <a:t>	Økonomi – geografi - </a:t>
            </a:r>
            <a:r>
              <a:rPr lang="nb-NO" dirty="0" err="1" smtClean="0"/>
              <a:t>vêrtilhøve</a:t>
            </a:r>
            <a:endParaRPr lang="nb-NO" dirty="0" smtClean="0"/>
          </a:p>
          <a:p>
            <a:r>
              <a:rPr lang="nb-NO" dirty="0" smtClean="0"/>
              <a:t>Kommunikasjon/involvering</a:t>
            </a:r>
          </a:p>
          <a:p>
            <a:r>
              <a:rPr lang="nb-NO" dirty="0" smtClean="0"/>
              <a:t>Konferanse </a:t>
            </a:r>
            <a:r>
              <a:rPr lang="nb-NO" dirty="0"/>
              <a:t>om akuttmedisinforskrifta</a:t>
            </a:r>
          </a:p>
          <a:p>
            <a:endParaRPr lang="nb-NO" dirty="0" smtClean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8160589" cy="646331"/>
          </a:xfrm>
        </p:spPr>
        <p:txBody>
          <a:bodyPr/>
          <a:lstStyle/>
          <a:p>
            <a:pPr algn="ctr"/>
            <a:r>
              <a:rPr lang="nb-NO" dirty="0" smtClean="0"/>
              <a:t>Kva driv vi med i fase 1?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30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411061"/>
            <a:ext cx="8021145" cy="1200329"/>
          </a:xfrm>
        </p:spPr>
        <p:txBody>
          <a:bodyPr/>
          <a:lstStyle/>
          <a:p>
            <a:pPr algn="ctr"/>
            <a:r>
              <a:rPr lang="nb-NO" dirty="0" smtClean="0"/>
              <a:t>Aktivitetsutvikling for </a:t>
            </a:r>
            <a:r>
              <a:rPr lang="nb-NO" dirty="0" err="1" smtClean="0"/>
              <a:t>ambulansetenesta</a:t>
            </a:r>
            <a:endParaRPr lang="nb-NO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477786"/>
              </p:ext>
            </p:extLst>
          </p:nvPr>
        </p:nvGraphicFramePr>
        <p:xfrm>
          <a:off x="218364" y="1774210"/>
          <a:ext cx="8259981" cy="432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5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276045" y="317216"/>
            <a:ext cx="8617789" cy="646331"/>
          </a:xfrm>
        </p:spPr>
        <p:txBody>
          <a:bodyPr/>
          <a:lstStyle/>
          <a:p>
            <a:pPr algn="ctr"/>
            <a:r>
              <a:rPr lang="nb-NO" dirty="0" smtClean="0"/>
              <a:t>Tal km. for </a:t>
            </a:r>
            <a:r>
              <a:rPr lang="nb-NO" dirty="0" err="1" smtClean="0"/>
              <a:t>stasjonane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tre siste åra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7" y="1109035"/>
            <a:ext cx="8763458" cy="5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252961"/>
            <a:ext cx="8448675" cy="646331"/>
          </a:xfrm>
        </p:spPr>
        <p:txBody>
          <a:bodyPr/>
          <a:lstStyle/>
          <a:p>
            <a:pPr algn="ctr"/>
            <a:r>
              <a:rPr lang="nb-NO" dirty="0" smtClean="0"/>
              <a:t>Belastningsanalyse </a:t>
            </a:r>
            <a:r>
              <a:rPr lang="nb-NO" dirty="0" err="1" smtClean="0"/>
              <a:t>bilar</a:t>
            </a:r>
            <a:r>
              <a:rPr lang="nb-NO" dirty="0" smtClean="0"/>
              <a:t>/</a:t>
            </a:r>
            <a:r>
              <a:rPr lang="nb-NO" dirty="0" err="1" smtClean="0"/>
              <a:t>båtar</a:t>
            </a:r>
            <a:endParaRPr lang="nb-NO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05818"/>
            <a:ext cx="8148593" cy="48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632526"/>
            <a:ext cx="8315863" cy="1077218"/>
          </a:xfrm>
        </p:spPr>
        <p:txBody>
          <a:bodyPr/>
          <a:lstStyle/>
          <a:p>
            <a:r>
              <a:rPr lang="nb-NO" sz="2800" dirty="0" err="1" smtClean="0"/>
              <a:t>Samanlikning</a:t>
            </a:r>
            <a:r>
              <a:rPr lang="nb-NO" sz="2800" dirty="0" smtClean="0"/>
              <a:t> med andre: </a:t>
            </a:r>
            <a:br>
              <a:rPr lang="nb-NO" sz="2800" dirty="0" smtClean="0"/>
            </a:br>
            <a:r>
              <a:rPr lang="nb-NO" dirty="0" smtClean="0"/>
              <a:t>Oppdrag pr. 1000 </a:t>
            </a:r>
            <a:r>
              <a:rPr lang="nb-NO" dirty="0" err="1" smtClean="0"/>
              <a:t>innbyggjarar</a:t>
            </a:r>
            <a:r>
              <a:rPr lang="nb-NO" dirty="0" smtClean="0"/>
              <a:t> i 2017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726"/>
            <a:ext cx="9189741" cy="46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1" y="141005"/>
            <a:ext cx="6283881" cy="658014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225651" y="1220017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204516" y="1828428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11271" y="2237241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225651" y="3313684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204516" y="4553802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225650" y="4995918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181770" y="2702969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218973" y="3564563"/>
            <a:ext cx="341195" cy="27295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72772" y="2687400"/>
            <a:ext cx="24935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b-NO" sz="2400" b="1" dirty="0" err="1">
                <a:solidFill>
                  <a:srgbClr val="00338D"/>
                </a:solidFill>
              </a:rPr>
              <a:t>Mykje</a:t>
            </a:r>
            <a:r>
              <a:rPr lang="nb-NO" sz="2400" b="1" dirty="0">
                <a:solidFill>
                  <a:srgbClr val="00338D"/>
                </a:solidFill>
              </a:rPr>
              <a:t> </a:t>
            </a:r>
            <a:r>
              <a:rPr lang="nb-NO" sz="2400" b="1" dirty="0" err="1">
                <a:solidFill>
                  <a:srgbClr val="00338D"/>
                </a:solidFill>
              </a:rPr>
              <a:t>ressursar</a:t>
            </a:r>
            <a:r>
              <a:rPr lang="nb-NO" sz="2400" b="1" dirty="0">
                <a:solidFill>
                  <a:srgbClr val="00338D"/>
                </a:solidFill>
              </a:rPr>
              <a:t> </a:t>
            </a:r>
          </a:p>
          <a:p>
            <a:pPr defTabSz="457200"/>
            <a:r>
              <a:rPr lang="nb-NO" sz="2400" b="1" dirty="0" err="1">
                <a:solidFill>
                  <a:srgbClr val="00338D"/>
                </a:solidFill>
              </a:rPr>
              <a:t>frå</a:t>
            </a:r>
            <a:r>
              <a:rPr lang="nb-NO" sz="2400" b="1" dirty="0">
                <a:solidFill>
                  <a:srgbClr val="00338D"/>
                </a:solidFill>
              </a:rPr>
              <a:t> ambulanse </a:t>
            </a:r>
          </a:p>
          <a:p>
            <a:pPr defTabSz="457200"/>
            <a:r>
              <a:rPr lang="nb-NO" sz="2400" b="1" dirty="0">
                <a:solidFill>
                  <a:srgbClr val="00338D"/>
                </a:solidFill>
              </a:rPr>
              <a:t>blir brukt til å </a:t>
            </a:r>
          </a:p>
          <a:p>
            <a:pPr defTabSz="457200"/>
            <a:r>
              <a:rPr lang="nb-NO" sz="2400" b="1" dirty="0">
                <a:solidFill>
                  <a:srgbClr val="00338D"/>
                </a:solidFill>
              </a:rPr>
              <a:t>transportere</a:t>
            </a:r>
          </a:p>
          <a:p>
            <a:pPr defTabSz="457200"/>
            <a:r>
              <a:rPr lang="nb-NO" sz="2400" b="1" dirty="0" err="1">
                <a:solidFill>
                  <a:srgbClr val="00338D"/>
                </a:solidFill>
              </a:rPr>
              <a:t>pasientar</a:t>
            </a:r>
            <a:r>
              <a:rPr lang="nb-NO" sz="2400" b="1" dirty="0">
                <a:solidFill>
                  <a:srgbClr val="00338D"/>
                </a:solidFill>
              </a:rPr>
              <a:t> mellom </a:t>
            </a:r>
          </a:p>
          <a:p>
            <a:pPr defTabSz="457200"/>
            <a:r>
              <a:rPr lang="nb-NO" sz="2400" b="1" dirty="0">
                <a:solidFill>
                  <a:srgbClr val="00338D"/>
                </a:solidFill>
              </a:rPr>
              <a:t>sjukehus</a:t>
            </a:r>
          </a:p>
        </p:txBody>
      </p:sp>
    </p:spTree>
    <p:extLst>
      <p:ext uri="{BB962C8B-B14F-4D97-AF65-F5344CB8AC3E}">
        <p14:creationId xmlns:p14="http://schemas.microsoft.com/office/powerpoint/2010/main" val="5049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else Førde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Helse Førde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A3A2BB9849BA4284B5207FB7415151" ma:contentTypeVersion="24" ma:contentTypeDescription="Opprett et nytt dokument." ma:contentTypeScope="" ma:versionID="cb5fc464883006da4ceef80309e7ac9e">
  <xsd:schema xmlns:xsd="http://www.w3.org/2001/XMLSchema" xmlns:xs="http://www.w3.org/2001/XMLSchema" xmlns:p="http://schemas.microsoft.com/office/2006/metadata/properties" xmlns:ns1="http://schemas.microsoft.com/sharepoint/v3" xmlns:ns2="90c8871c-6e3f-49f0-9990-ce545d51e692" targetNamespace="http://schemas.microsoft.com/office/2006/metadata/properties" ma:root="true" ma:fieldsID="cc69cbbf7e305d425a2ded5702ca75bb" ns1:_="" ns2:_="">
    <xsd:import namespace="http://schemas.microsoft.com/sharepoint/v3"/>
    <xsd:import namespace="90c8871c-6e3f-49f0-9990-ce545d51e6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8871c-6e3f-49f0-9990-ce545d51e69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5827e719-3aa7-436f-b4b7-573e15de0100}" ma:internalName="TaxCatchAll" ma:showField="CatchAllData" ma:web="90c8871c-6e3f-49f0-9990-ce545d51e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5827e719-3aa7-436f-b4b7-573e15de0100}" ma:internalName="TaxCatchAllLabel" ma:readOnly="true" ma:showField="CatchAllDataLabel" ma:web="90c8871c-6e3f-49f0-9990-ce545d51e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90c8871c-6e3f-49f0-9990-ce545d51e692">Status prosjekt prehospitale tenester</FNSPRollUpIngress>
    <PublishingStartDate xmlns="http://schemas.microsoft.com/sharepoint/v3" xsi:nil="true"/>
    <PublishingExpirationDate xmlns="http://schemas.microsoft.com/sharepoint/v3" xsi:nil="true"/>
    <TaxCatchAll xmlns="90c8871c-6e3f-49f0-9990-ce545d51e692"/>
    <TaxKeywordTaxHTField xmlns="90c8871c-6e3f-49f0-9990-ce545d51e692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B731BBA-8AA0-43E1-AFEF-1905D68D9CA1}"/>
</file>

<file path=customXml/itemProps2.xml><?xml version="1.0" encoding="utf-8"?>
<ds:datastoreItem xmlns:ds="http://schemas.openxmlformats.org/officeDocument/2006/customXml" ds:itemID="{8E1223D5-4275-4F4F-91EF-16851ACD8C36}"/>
</file>

<file path=customXml/itemProps3.xml><?xml version="1.0" encoding="utf-8"?>
<ds:datastoreItem xmlns:ds="http://schemas.openxmlformats.org/officeDocument/2006/customXml" ds:itemID="{52A7F1ED-48B4-4CF1-996C-037EEFD012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Skjermfremvisning (4:3)</PresentationFormat>
  <Paragraphs>141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1_Helse Førde</vt:lpstr>
      <vt:lpstr>2_Helse Førde</vt:lpstr>
      <vt:lpstr>Status prosjekt prehospitale tenester</vt:lpstr>
      <vt:lpstr>PowerPoint-presentasjon</vt:lpstr>
      <vt:lpstr>Tre fasar – justert tidsplan:</vt:lpstr>
      <vt:lpstr>Kva driv vi med i fase 1?</vt:lpstr>
      <vt:lpstr>Aktivitetsutvikling for ambulansetenesta</vt:lpstr>
      <vt:lpstr>Tal km. for stasjonane dei tre siste åra</vt:lpstr>
      <vt:lpstr>Belastningsanalyse bilar/båtar</vt:lpstr>
      <vt:lpstr>Samanlikning med andre:  Oppdrag pr. 1000 innbyggjarar i 2017</vt:lpstr>
      <vt:lpstr>PowerPoint-presentasjon</vt:lpstr>
      <vt:lpstr>Gode løysingar  andre stadar? Eksempel: Kvite bilar </vt:lpstr>
      <vt:lpstr>Snittid innomhus  (tid før ambulansane er ute att på vegen)</vt:lpstr>
      <vt:lpstr>I hvilken grad mener du at kvaliteten på ambulansetjenesten blir bedre med økende antall utrykningsoppdrag som den enkelte ambulansemedarbeider er med på?</vt:lpstr>
      <vt:lpstr>Hvor godt kjenner du til at legevaktslegen i den enkelte kommune har plikt til å rykke ut ved akutt sykdom eller skade ifølge den nye akuttmedisinforskriften?</vt:lpstr>
      <vt:lpstr>Nasjonale kvalitetsindikatorar</vt:lpstr>
      <vt:lpstr>Medarbeidarundersøking</vt:lpstr>
      <vt:lpstr>Dei tilsette er i stor grad einige om kva som er dei største utfordingane, og kva satsingsområde som bør prioriterast</vt:lpstr>
      <vt:lpstr>Anna</vt:lpstr>
      <vt:lpstr>Akuttmedisinsk konferanse 09.01.18</vt:lpstr>
      <vt:lpstr>Vurderingar og tilrådingar</vt:lpstr>
      <vt:lpstr>Vi ser på økonomiske rammer</vt:lpstr>
      <vt:lpstr>Kva påverkar kostnadene?</vt:lpstr>
      <vt:lpstr>Endra legevakt i S.&amp;Fj.?  Helsevaktpilot</vt:lpstr>
      <vt:lpstr>Tidsplan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prosjekt prehospitale tenester</dc:title>
  <dc:creator>Terje Ulvedal</dc:creator>
  <cp:keywords/>
  <cp:lastModifiedBy>Terje Ulvedal</cp:lastModifiedBy>
  <cp:revision>1</cp:revision>
  <dcterms:created xsi:type="dcterms:W3CDTF">2018-01-29T09:54:32Z</dcterms:created>
  <dcterms:modified xsi:type="dcterms:W3CDTF">2018-01-29T10:20:49Z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0x010100F6A3A2BB9849BA4284B5207FB7415151</vt:lpwstr>
  </property>
</Properties>
</file>